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  <p:sldMasterId id="2147483684" r:id="rId2"/>
  </p:sldMasterIdLst>
  <p:notesMasterIdLst>
    <p:notesMasterId r:id="rId15"/>
  </p:notesMasterIdLst>
  <p:sldIdLst>
    <p:sldId id="256" r:id="rId3"/>
    <p:sldId id="258" r:id="rId4"/>
    <p:sldId id="261" r:id="rId5"/>
    <p:sldId id="260" r:id="rId6"/>
    <p:sldId id="262" r:id="rId7"/>
    <p:sldId id="265" r:id="rId8"/>
    <p:sldId id="269" r:id="rId9"/>
    <p:sldId id="266" r:id="rId10"/>
    <p:sldId id="263" r:id="rId11"/>
    <p:sldId id="264" r:id="rId12"/>
    <p:sldId id="267" r:id="rId13"/>
    <p:sldId id="259" r:id="rId1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나눔스퀘어" panose="020B0600000101010101" pitchFamily="50" charset="-127"/>
      <p:regular r:id="rId18"/>
    </p:embeddedFont>
    <p:embeddedFont>
      <p:font typeface="Arial Nova" panose="020B0600000101010101" charset="0"/>
      <p:regular r:id="rId19"/>
      <p:bold r:id="rId20"/>
      <p:italic r:id="rId21"/>
      <p:boldItalic r:id="rId22"/>
    </p:embeddedFont>
    <p:embeddedFont>
      <p:font typeface="Candara" panose="020E0502030303020204" pitchFamily="34" charset="0"/>
      <p:regular r:id="rId23"/>
      <p:bold r:id="rId24"/>
      <p:italic r:id="rId25"/>
      <p:boldItalic r:id="rId26"/>
    </p:embeddedFont>
    <p:embeddedFont>
      <p:font typeface="나눔스퀘어 Light" panose="020B0600000101010101" pitchFamily="50" charset="-127"/>
      <p:regular r:id="rId27"/>
    </p:embeddedFont>
    <p:embeddedFont>
      <p:font typeface="나눔고딕 Bold" panose="020D0804000000000000" pitchFamily="50" charset="-1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나눔스퀘어 Bold" panose="020B0600000101010101" pitchFamily="50" charset="-127"/>
      <p:bold r:id="rId33"/>
    </p:embeddedFont>
    <p:embeddedFont>
      <p:font typeface="Cooper Black" panose="0208090404030B020404" pitchFamily="18" charset="0"/>
      <p:regular r:id="rId34"/>
    </p:embeddedFont>
    <p:embeddedFont>
      <p:font typeface="나눔명조 ExtraBold" panose="02020603020101020101" pitchFamily="18" charset="-127"/>
      <p:bold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Cambria Math" panose="02040503050406030204" pitchFamily="18" charset="0"/>
      <p:regular r:id="rId38"/>
    </p:embeddedFont>
    <p:embeddedFont>
      <p:font typeface="나눔바른고딕" panose="020B0603020101020101" pitchFamily="50" charset="-127"/>
      <p:regular r:id="rId39"/>
      <p:bold r:id="rId40"/>
    </p:embeddedFont>
    <p:embeddedFont>
      <p:font typeface="나눔고딕 ExtraBold" panose="020D0904000000000000" pitchFamily="50" charset="-127"/>
      <p:bold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94B"/>
    <a:srgbClr val="F8A968"/>
    <a:srgbClr val="7E9D41"/>
    <a:srgbClr val="92B54B"/>
    <a:srgbClr val="A7C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815" autoAdjust="0"/>
  </p:normalViewPr>
  <p:slideViewPr>
    <p:cSldViewPr snapToGrid="0">
      <p:cViewPr varScale="1">
        <p:scale>
          <a:sx n="64" d="100"/>
          <a:sy n="64" d="100"/>
        </p:scale>
        <p:origin x="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theme" Target="theme/theme1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51D4B-0B5D-4986-B26C-132A657CC5C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D4590-18A4-4A34-995A-FB3524B86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8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안녕하세요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저희는 </a:t>
            </a:r>
            <a:r>
              <a:rPr lang="ko-KR" altLang="en-US" baseline="0" dirty="0" err="1"/>
              <a:t>거북목</a:t>
            </a:r>
            <a:r>
              <a:rPr lang="ko-KR" altLang="en-US" baseline="0" dirty="0"/>
              <a:t> 예방 및 자세 교정 시스템 개발 프로젝트를 진행한</a:t>
            </a:r>
            <a:r>
              <a:rPr lang="en-US" altLang="ko-KR" baseline="0" dirty="0"/>
              <a:t>, 2</a:t>
            </a:r>
            <a:r>
              <a:rPr lang="ko-KR" altLang="en-US" baseline="0" dirty="0"/>
              <a:t>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팀명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정컴침팬지의</a:t>
            </a:r>
            <a:r>
              <a:rPr lang="ko-KR" altLang="en-US" baseline="0" dirty="0"/>
              <a:t> 팀장 안준영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팀원 김민욱 </a:t>
            </a:r>
            <a:r>
              <a:rPr lang="ko-KR" altLang="en-US" baseline="0" dirty="0" err="1"/>
              <a:t>장건호입니다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65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ko-KR" altLang="en-US" dirty="0"/>
              <a:t>이용자가 시스템 이용하는 방법 설명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여기도 되는 </a:t>
            </a:r>
            <a:r>
              <a:rPr lang="ko-KR" altLang="en-US" baseline="0" dirty="0" err="1"/>
              <a:t>데까지만</a:t>
            </a:r>
            <a:r>
              <a:rPr lang="ko-KR" altLang="en-US" baseline="0" dirty="0"/>
              <a:t> 최대한 좀 부탁드리겠습니다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2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ko-KR" altLang="en-US" dirty="0"/>
              <a:t>이용자가 시스템 이용하는 방법 설명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여기도 되는 </a:t>
            </a:r>
            <a:r>
              <a:rPr lang="ko-KR" altLang="en-US" baseline="0" dirty="0" err="1"/>
              <a:t>데까지만</a:t>
            </a:r>
            <a:r>
              <a:rPr lang="ko-KR" altLang="en-US" baseline="0" dirty="0"/>
              <a:t> 최대한 좀 부탁드리겠습니다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83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ko-KR" altLang="en-US" dirty="0" err="1"/>
              <a:t>이부분은</a:t>
            </a:r>
            <a:r>
              <a:rPr lang="ko-KR" altLang="en-US" dirty="0"/>
              <a:t> 그냥 참고용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건드리지 말고 </a:t>
            </a:r>
            <a:r>
              <a:rPr lang="ko-KR" altLang="en-US" baseline="0"/>
              <a:t>냅두십쇼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02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이번 프로젝트 발표를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화면에 보이는</a:t>
            </a:r>
            <a:r>
              <a:rPr lang="en-US" altLang="ko-KR" baseline="0" dirty="0"/>
              <a:t>,</a:t>
            </a:r>
            <a:r>
              <a:rPr lang="ko-KR" altLang="en-US" baseline="0" dirty="0"/>
              <a:t> 다섯 가지의 과정을 통해 진행하도록 하겠습니다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잠깐 정지</a:t>
            </a:r>
            <a:r>
              <a:rPr lang="en-US" altLang="ko-KR" baseline="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80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프로젝트 개요 및 목표</a:t>
            </a:r>
            <a:r>
              <a:rPr lang="ko-KR" altLang="en-US" dirty="0"/>
              <a:t>입니다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7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 구성 및 역할 부분입니다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 팀은 팀장인 안준영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ko-KR" altLang="en-US" baseline="0" dirty="0" err="1"/>
              <a:t>김민욱과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장건호</a:t>
            </a:r>
            <a:r>
              <a:rPr lang="ko-KR" altLang="en-US" baseline="0" dirty="0"/>
              <a:t> 두 팀원으로 구성되어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역할은 화면에 보이는 것과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저희 조는 모든 코드 작성 과정을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Git</a:t>
            </a:r>
            <a:r>
              <a:rPr lang="ko-KR" altLang="en-US" baseline="0" dirty="0"/>
              <a:t>이라는 버전 관리 시스템을 이용하여</a:t>
            </a:r>
            <a:r>
              <a:rPr lang="en-US" altLang="ko-KR" baseline="0" dirty="0"/>
              <a:t>, GitHub</a:t>
            </a:r>
            <a:r>
              <a:rPr lang="ko-KR" altLang="en-US" baseline="0" dirty="0"/>
              <a:t>에 레포지트리를 만들고 저장하는 방식으로 코드 작성에 효율성을 더했습니다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현재 </a:t>
            </a:r>
            <a:r>
              <a:rPr lang="ko-KR" altLang="en-US" baseline="0" dirty="0" err="1"/>
              <a:t>발표중인</a:t>
            </a:r>
            <a:r>
              <a:rPr lang="ko-KR" altLang="en-US" baseline="0" dirty="0"/>
              <a:t> 결과 발표자료 </a:t>
            </a:r>
            <a:r>
              <a:rPr lang="en-US" altLang="ko-KR" baseline="0" dirty="0"/>
              <a:t>PPT</a:t>
            </a:r>
            <a:r>
              <a:rPr lang="ko-KR" altLang="en-US" baseline="0" dirty="0"/>
              <a:t>를 비롯한</a:t>
            </a:r>
            <a:r>
              <a:rPr lang="en-US" altLang="ko-KR" baseline="0" dirty="0"/>
              <a:t>,</a:t>
            </a:r>
            <a:r>
              <a:rPr lang="ko-KR" altLang="en-US" baseline="0" dirty="0"/>
              <a:t> 프로젝트에 사용된 모든 데이터를 업로드하였고 공개 상태로 전환되어 있으니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필요한 교수님들과 </a:t>
            </a:r>
            <a:r>
              <a:rPr lang="ko-KR" altLang="en-US" baseline="0" dirty="0" err="1"/>
              <a:t>학우분들은</a:t>
            </a:r>
            <a:r>
              <a:rPr lang="ko-KR" altLang="en-US" baseline="0" dirty="0"/>
              <a:t> 참고해 주셨으면 좋겠습니다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6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거북목</a:t>
            </a:r>
            <a:r>
              <a:rPr lang="ko-KR" altLang="en-US" dirty="0"/>
              <a:t> 방지 시스템은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두 개의 </a:t>
            </a:r>
            <a:r>
              <a:rPr lang="ko-KR" altLang="en-US" baseline="0" dirty="0" err="1"/>
              <a:t>아두이노를</a:t>
            </a:r>
            <a:r>
              <a:rPr lang="ko-KR" altLang="en-US" baseline="0" dirty="0"/>
              <a:t> 이용하여 두 부분으로 나누어져 구성되어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우선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대부분의 센서를 제어하고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블루투스 통신을 제어하며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데이터를 판단하여 </a:t>
            </a:r>
            <a:r>
              <a:rPr lang="ko-KR" altLang="en-US" baseline="0" dirty="0" err="1"/>
              <a:t>거북목</a:t>
            </a:r>
            <a:r>
              <a:rPr lang="ko-KR" altLang="en-US" baseline="0" dirty="0"/>
              <a:t> 여부를 이용자에게 알려줄 수 있는 </a:t>
            </a:r>
            <a:r>
              <a:rPr lang="en-US" altLang="ko-KR" baseline="0" dirty="0"/>
              <a:t>Main </a:t>
            </a:r>
            <a:r>
              <a:rPr lang="ko-KR" altLang="en-US" baseline="0" dirty="0"/>
              <a:t>파트와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초음파 센서를 제어하고 모니터와 사람 사이 거리를 측정하여 마스터로 전송하는 </a:t>
            </a:r>
            <a:r>
              <a:rPr lang="en-US" altLang="ko-KR" baseline="0" dirty="0"/>
              <a:t>Sub</a:t>
            </a:r>
            <a:r>
              <a:rPr lang="ko-KR" altLang="en-US" baseline="0" dirty="0"/>
              <a:t>파트로 나누었습니다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55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사용자의 조이스틱 입력을 기반으로 작동합니다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조이스틱 버튼 입력 시 사용자와 </a:t>
            </a:r>
            <a:r>
              <a:rPr lang="ko-KR" altLang="en-US" baseline="0" dirty="0" err="1"/>
              <a:t>모니터간의</a:t>
            </a:r>
            <a:r>
              <a:rPr lang="ko-KR" altLang="en-US" baseline="0" dirty="0"/>
              <a:t> 초기 </a:t>
            </a:r>
            <a:r>
              <a:rPr lang="ko-KR" altLang="en-US" baseline="0" dirty="0" err="1"/>
              <a:t>거리값을</a:t>
            </a:r>
            <a:r>
              <a:rPr lang="ko-KR" altLang="en-US" baseline="0" dirty="0"/>
              <a:t> 측정하고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초기 </a:t>
            </a:r>
            <a:r>
              <a:rPr lang="ko-KR" altLang="en-US" baseline="0" dirty="0" err="1"/>
              <a:t>거리값이</a:t>
            </a:r>
            <a:r>
              <a:rPr lang="ko-KR" altLang="en-US" baseline="0" dirty="0"/>
              <a:t> 설정됐을 경우 시스템에 들어갑니다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메인에서 사용하는 함수는 조이스틱 제어 함수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거리값</a:t>
            </a:r>
            <a:r>
              <a:rPr lang="ko-KR" altLang="en-US" baseline="0" dirty="0"/>
              <a:t> 수신 함수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i2c_lcd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제어 함수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피에조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부저</a:t>
            </a:r>
            <a:r>
              <a:rPr lang="ko-KR" altLang="en-US" baseline="0" dirty="0"/>
              <a:t> 제어 함수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구부림 센서 제어 함수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블루투스 통신 함수로 </a:t>
            </a:r>
            <a:r>
              <a:rPr lang="ko-KR" altLang="en-US" baseline="0" dirty="0" err="1"/>
              <a:t>이루어져있습니다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목 각도가 기준각도 이하로 굽어지고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사용자와 </a:t>
            </a:r>
            <a:r>
              <a:rPr lang="ko-KR" altLang="en-US" baseline="0" dirty="0" err="1"/>
              <a:t>모니터간의</a:t>
            </a:r>
            <a:r>
              <a:rPr lang="ko-KR" altLang="en-US" baseline="0" dirty="0"/>
              <a:t> 거리와 거리 초기값의 차가 기준거리 이하로 줄어들 경우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부저를</a:t>
            </a:r>
            <a:r>
              <a:rPr lang="ko-KR" altLang="en-US" baseline="0" dirty="0"/>
              <a:t> 울려 위험상태임을 알리고 </a:t>
            </a:r>
            <a:r>
              <a:rPr lang="en-US" altLang="ko-KR" baseline="0" dirty="0" err="1"/>
              <a:t>i2c_lcd</a:t>
            </a:r>
            <a:r>
              <a:rPr lang="ko-KR" altLang="en-US" baseline="0" dirty="0"/>
              <a:t>에 목 각도를 표시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블루투스 연결이 된 스마트폰에 경고문자와 스트레칭 영상 링크를 전송합니다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0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388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서브파트는</a:t>
            </a:r>
            <a:r>
              <a:rPr lang="en-US" altLang="ko-KR" baseline="0" dirty="0"/>
              <a:t> </a:t>
            </a:r>
            <a:r>
              <a:rPr lang="ko-KR" altLang="en-US" baseline="0" dirty="0"/>
              <a:t>초음파센서를 제어합니다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초음파 센서로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측정된 </a:t>
            </a:r>
            <a:r>
              <a:rPr lang="ko-KR" altLang="en-US" baseline="0"/>
              <a:t>주기를 거리로 변환하여 </a:t>
            </a:r>
            <a:r>
              <a:rPr lang="en-US" altLang="ko-KR" baseline="0" dirty="0" err="1"/>
              <a:t>uart</a:t>
            </a:r>
            <a:r>
              <a:rPr lang="ko-KR" altLang="en-US" baseline="0" dirty="0"/>
              <a:t>통신을 통해 </a:t>
            </a:r>
            <a:r>
              <a:rPr lang="ko-KR" altLang="en-US" baseline="0" dirty="0" err="1"/>
              <a:t>메인을</a:t>
            </a:r>
            <a:r>
              <a:rPr lang="ko-KR" altLang="en-US" baseline="0" dirty="0"/>
              <a:t> 수행하는 보드로 전송합니다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1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거북목</a:t>
            </a:r>
            <a:r>
              <a:rPr lang="ko-KR" altLang="en-US" dirty="0"/>
              <a:t> 방지 시스템의 전체 흐름도는 이렇습니다</a:t>
            </a:r>
            <a:r>
              <a:rPr lang="en-US" altLang="ko-KR" dirty="0"/>
              <a:t>.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4590-18A4-4A34-995A-FB3524B863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23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gi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0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2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21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741" y="2682140"/>
            <a:ext cx="2088296" cy="2844240"/>
          </a:xfrm>
          <a:prstGeom prst="rect">
            <a:avLst/>
          </a:prstGeom>
        </p:spPr>
      </p:pic>
      <p:sp>
        <p:nvSpPr>
          <p:cNvPr id="10" name="L 도형 5"/>
          <p:cNvSpPr/>
          <p:nvPr/>
        </p:nvSpPr>
        <p:spPr bwMode="auto">
          <a:xfrm flipH="1">
            <a:off x="817" y="5976589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L 도형 5"/>
          <p:cNvSpPr/>
          <p:nvPr/>
        </p:nvSpPr>
        <p:spPr bwMode="auto">
          <a:xfrm flipH="1">
            <a:off x="818" y="6029547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8" descr="C:\Users\Donggeon Lee\Desktop\IoT\pn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53" y="6223627"/>
            <a:ext cx="1645499" cy="41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1277281"/>
            <a:ext cx="7772400" cy="1259824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3" name="부제목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50024" y="3023001"/>
            <a:ext cx="5843952" cy="1081259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4EA2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0D680-078B-4021-91D2-BFE36AAF6766}"/>
              </a:ext>
            </a:extLst>
          </p:cNvPr>
          <p:cNvSpPr txBox="1"/>
          <p:nvPr/>
        </p:nvSpPr>
        <p:spPr>
          <a:xfrm>
            <a:off x="3486036" y="5041117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부산대학교 </a:t>
            </a:r>
            <a:r>
              <a:rPr lang="ko-KR" altLang="en-US" sz="1200" b="0" dirty="0" err="1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정보의생명공학대학</a:t>
            </a:r>
            <a:endParaRPr lang="en-US" altLang="ko-KR" sz="1200" b="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ko-KR" altLang="en-US" sz="2000" b="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컴퓨터공학부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A9853B-F490-4B3B-9B23-5B632CC61D03}"/>
              </a:ext>
            </a:extLst>
          </p:cNvPr>
          <p:cNvSpPr/>
          <p:nvPr/>
        </p:nvSpPr>
        <p:spPr>
          <a:xfrm>
            <a:off x="817" y="0"/>
            <a:ext cx="9144000" cy="711200"/>
          </a:xfrm>
          <a:prstGeom prst="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CDD27-CD1C-4CA0-A452-7B574BE3AB50}"/>
              </a:ext>
            </a:extLst>
          </p:cNvPr>
          <p:cNvSpPr/>
          <p:nvPr/>
        </p:nvSpPr>
        <p:spPr>
          <a:xfrm>
            <a:off x="0" y="612559"/>
            <a:ext cx="9144000" cy="383340"/>
          </a:xfrm>
          <a:prstGeom prst="rect">
            <a:avLst/>
          </a:prstGeom>
          <a:solidFill>
            <a:srgbClr val="20A15E"/>
          </a:solidFill>
          <a:ln>
            <a:solidFill>
              <a:srgbClr val="20A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기본형">
            <a:extLst>
              <a:ext uri="{FF2B5EF4-FFF2-40B4-BE49-F238E27FC236}">
                <a16:creationId xmlns:a16="http://schemas.microsoft.com/office/drawing/2014/main" id="{D26D7978-E8B6-4D84-BAC1-928F19A6F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26557" r="28362" b="25734"/>
          <a:stretch/>
        </p:blipFill>
        <p:spPr bwMode="auto">
          <a:xfrm>
            <a:off x="108529" y="133822"/>
            <a:ext cx="1080653" cy="7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정장형 심볼01">
            <a:extLst>
              <a:ext uri="{FF2B5EF4-FFF2-40B4-BE49-F238E27FC236}">
                <a16:creationId xmlns:a16="http://schemas.microsoft.com/office/drawing/2014/main" id="{690CD754-3353-485D-95B4-94148F98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03" y="5041117"/>
            <a:ext cx="613861" cy="6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98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lnSpc>
                <a:spcPct val="150000"/>
              </a:lnSpc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664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3929066"/>
            <a:ext cx="7772400" cy="714380"/>
          </a:xfrm>
        </p:spPr>
        <p:txBody>
          <a:bodyPr anchor="t"/>
          <a:lstStyle>
            <a:lvl1pPr algn="l">
              <a:defRPr sz="4000" b="1" cap="all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4643445"/>
            <a:ext cx="77724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037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6323F4-0B9B-4F2F-9D74-97D8AAC62AB9}"/>
              </a:ext>
            </a:extLst>
          </p:cNvPr>
          <p:cNvSpPr>
            <a:spLocks noGrp="1"/>
          </p:cNvSpPr>
          <p:nvPr>
            <p:ph sz="half" idx="11"/>
            <p:custDataLst>
              <p:tags r:id="rId3"/>
            </p:custDataLst>
          </p:nvPr>
        </p:nvSpPr>
        <p:spPr>
          <a:xfrm>
            <a:off x="49276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248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00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275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85088"/>
      </p:ext>
    </p:extLst>
  </p:cSld>
  <p:clrMapOvr>
    <a:masterClrMapping/>
  </p:clrMapOvr>
  <p:transition/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 sz="3200">
              <a:solidFill>
                <a:srgbClr val="481C10"/>
              </a:solidFill>
              <a:ea typeface="맑은 고딕" pitchFamily="50" charset="-127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8301038" y="6525344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fontAlgn="ctr" latinLnBrk="1" hangingPunct="1">
              <a:spcBef>
                <a:spcPct val="20000"/>
              </a:spcBef>
              <a:defRPr/>
            </a:pPr>
            <a:fld id="{384696AA-5E38-43AD-84E0-1096E86142E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fontAlgn="ctr" latinLnBrk="1" hangingPunct="1">
                <a:spcBef>
                  <a:spcPct val="20000"/>
                </a:spcBef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6960" y="836712"/>
            <a:ext cx="8449496" cy="5544616"/>
          </a:xfrm>
        </p:spPr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37817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59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91432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93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4648200" y="908720"/>
            <a:ext cx="4038600" cy="583264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708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3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8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7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7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3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2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6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FD926-2AE7-411C-9414-57EA0BF376EF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B0718-45A1-47E6-98A2-54DC041A0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1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81794" y="129648"/>
            <a:ext cx="8784976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179512" y="796190"/>
            <a:ext cx="8784976" cy="598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91968"/>
            <a:ext cx="9144000" cy="66032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C:\Users\Donggeon Lee\Desktop\IoT\pn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430120"/>
            <a:ext cx="1325123" cy="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2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800" b="1" kern="1200" baseline="0">
          <a:solidFill>
            <a:srgbClr val="20A15E"/>
          </a:solidFill>
          <a:effectLst>
            <a:glow rad="127000">
              <a:schemeClr val="bg1"/>
            </a:glow>
          </a:effectLst>
          <a:latin typeface="Candara" panose="020E0502030303020204" pitchFamily="34" charset="0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v"/>
        <a:defRPr sz="2000" b="1" kern="1200" baseline="0">
          <a:solidFill>
            <a:srgbClr val="023368"/>
          </a:solidFill>
          <a:effectLst>
            <a:glow rad="38100">
              <a:schemeClr val="bg1"/>
            </a:glow>
          </a:effectLst>
          <a:latin typeface="Candara" panose="020E0502030303020204" pitchFamily="34" charset="0"/>
          <a:ea typeface="+mj-ea"/>
          <a:cs typeface="+mn-cs"/>
        </a:defRPr>
      </a:lvl1pPr>
      <a:lvl2pPr marL="742950" indent="-28575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§"/>
        <a:defRPr sz="16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•"/>
        <a:defRPr sz="1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–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»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거북목</a:t>
            </a:r>
            <a:r>
              <a:rPr lang="ko-KR" altLang="en-US" dirty="0"/>
              <a:t> 예방 및 자세 교정 시스템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프로젝트 결과 발표자료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E6DD0D-58CE-4ECD-B3B8-09118EB1B845}"/>
              </a:ext>
            </a:extLst>
          </p:cNvPr>
          <p:cNvSpPr/>
          <p:nvPr/>
        </p:nvSpPr>
        <p:spPr>
          <a:xfrm>
            <a:off x="88491" y="6461349"/>
            <a:ext cx="2029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815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-91" normalizeH="0" baseline="0" noProof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20A15E"/>
                </a:solidFill>
                <a:effectLst/>
                <a:uLnTx/>
                <a:uFillTx/>
                <a:latin typeface="Cooper Black" panose="0208090404030B020404" pitchFamily="18" charset="0"/>
                <a:ea typeface="나눔명조 ExtraBold" panose="02020603020101020101" pitchFamily="18" charset="-127"/>
                <a:cs typeface="+mn-cs"/>
              </a:rPr>
              <a:t>Adventure Design</a:t>
            </a:r>
            <a:endParaRPr kumimoji="0" lang="ko-KR" altLang="en-US" sz="1400" b="0" i="0" u="none" strike="noStrike" kern="0" cap="none" spc="-91" normalizeH="0" baseline="0" noProof="0" dirty="0">
              <a:ln>
                <a:solidFill>
                  <a:sysClr val="window" lastClr="FFFFFF">
                    <a:alpha val="0"/>
                  </a:sysClr>
                </a:solidFill>
              </a:ln>
              <a:solidFill>
                <a:srgbClr val="20A15E"/>
              </a:solidFill>
              <a:effectLst/>
              <a:uLnTx/>
              <a:uFillTx/>
              <a:latin typeface="Cooper Black" panose="0208090404030B020404" pitchFamily="18" charset="0"/>
              <a:ea typeface="나눔명조 ExtraBold" panose="02020603020101020101" pitchFamily="18" charset="-127"/>
              <a:cs typeface="+mn-cs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32238" y="2695366"/>
            <a:ext cx="6079524" cy="1639241"/>
          </a:xfrm>
        </p:spPr>
        <p:txBody>
          <a:bodyPr/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 어드벤처디자인</a:t>
            </a:r>
            <a:r>
              <a:rPr lang="en-US" altLang="ko-KR" dirty="0"/>
              <a:t>(002) </a:t>
            </a:r>
            <a:r>
              <a:rPr lang="ko-KR" altLang="en-US" dirty="0"/>
              <a:t>프로젝트 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 err="1"/>
              <a:t>팀명</a:t>
            </a:r>
            <a:r>
              <a:rPr lang="en-US" altLang="ko-KR" dirty="0"/>
              <a:t> </a:t>
            </a:r>
            <a:r>
              <a:rPr lang="ko-KR" altLang="en-US" dirty="0" err="1"/>
              <a:t>정컴침팬지</a:t>
            </a:r>
            <a:r>
              <a:rPr lang="en-US" altLang="ko-KR" dirty="0"/>
              <a:t>) </a:t>
            </a:r>
            <a:r>
              <a:rPr lang="ko-KR" altLang="en-US" dirty="0"/>
              <a:t>발표자료</a:t>
            </a:r>
            <a:endParaRPr lang="en-US" altLang="ko-KR" dirty="0"/>
          </a:p>
          <a:p>
            <a:r>
              <a:rPr lang="en-US" altLang="ko-KR" dirty="0"/>
              <a:t>202255567 </a:t>
            </a:r>
            <a:r>
              <a:rPr lang="ko-KR" altLang="en-US" dirty="0"/>
              <a:t>안준영 </a:t>
            </a:r>
            <a:r>
              <a:rPr lang="en-US" altLang="ko-KR" dirty="0"/>
              <a:t>202255521 </a:t>
            </a:r>
            <a:r>
              <a:rPr lang="ko-KR" altLang="en-US" dirty="0"/>
              <a:t>김민욱 </a:t>
            </a:r>
            <a:r>
              <a:rPr lang="en-US" altLang="ko-KR" dirty="0"/>
              <a:t>202255597 </a:t>
            </a:r>
            <a:r>
              <a:rPr lang="ko-KR" altLang="en-US" dirty="0" err="1"/>
              <a:t>장건호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3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572000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이용자 지침서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842000" y="503974"/>
            <a:ext cx="263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System Operator's Guide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1949357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문헌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952906" y="503974"/>
            <a:ext cx="2637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eference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4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94" y="1623219"/>
            <a:ext cx="4848225" cy="4114800"/>
          </a:xfrm>
        </p:spPr>
      </p:pic>
    </p:spTree>
    <p:extLst>
      <p:ext uri="{BB962C8B-B14F-4D97-AF65-F5344CB8AC3E}">
        <p14:creationId xmlns:p14="http://schemas.microsoft.com/office/powerpoint/2010/main" val="41310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49612"/>
            <a:ext cx="1107867" cy="614218"/>
          </a:xfrm>
        </p:spPr>
        <p:txBody>
          <a:bodyPr/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015" y="503975"/>
            <a:ext cx="194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 table of contents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rgbClr val="A6A7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1404219"/>
            <a:ext cx="5610005" cy="701040"/>
            <a:chOff x="294640" y="1391920"/>
            <a:chExt cx="5610005" cy="70104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 및 목표</a:t>
              </a:r>
              <a:r>
                <a:rPr lang="en-US" altLang="ko-KR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 구성 및 역할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2290005"/>
            <a:ext cx="5610005" cy="701040"/>
            <a:chOff x="294640" y="1391920"/>
            <a:chExt cx="5610005" cy="70104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3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 err="1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거북목</a:t>
              </a:r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방지 시스템 구성</a:t>
              </a:r>
              <a:r>
                <a:rPr lang="en-US" altLang="ko-KR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3175791"/>
            <a:ext cx="5610005" cy="701040"/>
            <a:chOff x="294640" y="1391920"/>
            <a:chExt cx="5610005" cy="70104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 흐름도 및 이용자 지침서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4056840"/>
            <a:ext cx="5610005" cy="701040"/>
            <a:chOff x="294640" y="1391920"/>
            <a:chExt cx="5610005" cy="70104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F8A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보완 방향 및 개선점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485995" y="4937889"/>
            <a:ext cx="5610005" cy="701040"/>
            <a:chOff x="294640" y="1391920"/>
            <a:chExt cx="5610005" cy="70104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F79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8212" y="1461105"/>
              <a:ext cx="413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n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3200" b="1" spc="-150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76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7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3895557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및 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88526" y="503975"/>
            <a:ext cx="347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Overview and Targets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4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팀 구성 및 역할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45726" y="503975"/>
            <a:ext cx="347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teaming and role allocation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714495" y="3472911"/>
            <a:ext cx="4226305" cy="1661993"/>
            <a:chOff x="4714495" y="3860692"/>
            <a:chExt cx="4226305" cy="166199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4D6B3A3-21AA-7286-0A25-DD6F1004EC09}"/>
                </a:ext>
              </a:extLst>
            </p:cNvPr>
            <p:cNvSpPr/>
            <p:nvPr/>
          </p:nvSpPr>
          <p:spPr>
            <a:xfrm>
              <a:off x="4714495" y="3937649"/>
              <a:ext cx="365505" cy="1529730"/>
            </a:xfrm>
            <a:prstGeom prst="rect">
              <a:avLst/>
            </a:prstGeom>
            <a:solidFill>
              <a:srgbClr val="FF6600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D847B37-B220-DB4D-1BC3-645BFBDF8DED}"/>
                </a:ext>
              </a:extLst>
            </p:cNvPr>
            <p:cNvSpPr/>
            <p:nvPr/>
          </p:nvSpPr>
          <p:spPr>
            <a:xfrm>
              <a:off x="5172564" y="3860692"/>
              <a:ext cx="3768236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팀장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안준영 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(ahnjun0)</a:t>
              </a:r>
            </a:p>
            <a:p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총괄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선형회귀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b="1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만능기판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en-US" altLang="ko-KR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10512" y="1634500"/>
            <a:ext cx="4230288" cy="1529730"/>
            <a:chOff x="4710512" y="1831442"/>
            <a:chExt cx="4230288" cy="152973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D90103-D376-2497-E651-C274FCDEE9ED}"/>
                </a:ext>
              </a:extLst>
            </p:cNvPr>
            <p:cNvSpPr/>
            <p:nvPr/>
          </p:nvSpPr>
          <p:spPr>
            <a:xfrm>
              <a:off x="4710512" y="1831442"/>
              <a:ext cx="369488" cy="152973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D847B37-B220-DB4D-1BC3-645BFBDF8DED}"/>
                </a:ext>
              </a:extLst>
            </p:cNvPr>
            <p:cNvSpPr/>
            <p:nvPr/>
          </p:nvSpPr>
          <p:spPr>
            <a:xfrm>
              <a:off x="5172564" y="1831442"/>
              <a:ext cx="3768236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팀원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2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장건호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(192cm)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거북목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 수집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회로 연결 보조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1720" y="1634500"/>
            <a:ext cx="4184006" cy="1661993"/>
            <a:chOff x="261720" y="1831442"/>
            <a:chExt cx="4184006" cy="1661993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6D90103-D376-2497-E651-C274FCDEE9ED}"/>
                </a:ext>
              </a:extLst>
            </p:cNvPr>
            <p:cNvSpPr/>
            <p:nvPr/>
          </p:nvSpPr>
          <p:spPr>
            <a:xfrm>
              <a:off x="4076238" y="1831442"/>
              <a:ext cx="369488" cy="152973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D847B37-B220-DB4D-1BC3-645BFBDF8DED}"/>
                </a:ext>
              </a:extLst>
            </p:cNvPr>
            <p:cNvSpPr/>
            <p:nvPr/>
          </p:nvSpPr>
          <p:spPr>
            <a:xfrm>
              <a:off x="261720" y="1831442"/>
              <a:ext cx="3768236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팀원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김민욱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16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kmwook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 제안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Main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</a:t>
              </a: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 sketch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작성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en-US" altLang="ko-KR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0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회로 </a:t>
              </a:r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연결 보조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06400" y="3328576"/>
            <a:ext cx="4304112" cy="2627946"/>
            <a:chOff x="406400" y="3328576"/>
            <a:chExt cx="4304112" cy="2627946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06" y="3328576"/>
              <a:ext cx="1965625" cy="1965625"/>
            </a:xfrm>
            <a:prstGeom prst="rect">
              <a:avLst/>
            </a:prstGeom>
          </p:spPr>
        </p:pic>
        <p:pic>
          <p:nvPicPr>
            <p:cNvPr id="1028" name="Picture 4" descr="https://git-scm.com/images/logos/downloads/Git-Logo-2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327" y="5370674"/>
              <a:ext cx="1260791" cy="526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itHub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447" y="5311309"/>
              <a:ext cx="1148065" cy="645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06400" y="4514077"/>
              <a:ext cx="23616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github.com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/ahnjun0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/2022_ADV_Design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35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65171" y="503974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826000" y="1366702"/>
            <a:ext cx="0" cy="44592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86666" y="1315233"/>
            <a:ext cx="4415963" cy="4363150"/>
            <a:chOff x="286666" y="1315233"/>
            <a:chExt cx="4415963" cy="4363150"/>
          </a:xfrm>
        </p:grpSpPr>
        <p:pic>
          <p:nvPicPr>
            <p:cNvPr id="10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286666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25" y="2037337"/>
              <a:ext cx="3960345" cy="173818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0025" y="4108723"/>
              <a:ext cx="41326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Main Part</a:t>
              </a:r>
            </a:p>
            <a:p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센서제어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BT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통신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처리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거북목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판단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121630" y="1315233"/>
            <a:ext cx="3759652" cy="4363150"/>
            <a:chOff x="5121630" y="1315233"/>
            <a:chExt cx="3759652" cy="4363150"/>
          </a:xfrm>
        </p:grpSpPr>
        <p:pic>
          <p:nvPicPr>
            <p:cNvPr id="11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5121631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디바이스마트,MCU보드/전자키트 &gt; 센서모듈 &gt; 라이다/거리/초음파/라인 &gt; 초음파,SZH,HC-SR04P 3.3V/5V 호환 초음파 거리센서 모듈 [SZH-USBC-004],초음파를 사용하여 거리를 측정할 수 있는 제품 / 기존 HC-SR04 대비 작동 전압의 폭이 넓어진(3V ~ 5V) 버전 / 측정거리 : 2cm ~ 450cm(5V),400cm(3.3V) / 측정 각도 : 15도 이하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733" b="84562" l="9845" r="89983">
                          <a14:foregroundMark x1="22280" y1="36866" x2="11572" y2="26498"/>
                          <a14:foregroundMark x1="43696" y1="76498" x2="43523" y2="81567"/>
                          <a14:foregroundMark x1="48014" y1="82488" x2="48014" y2="84562"/>
                          <a14:foregroundMark x1="22971" y1="65668" x2="29706" y2="6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9" b="8732"/>
            <a:stretch/>
          </p:blipFill>
          <p:spPr bwMode="auto">
            <a:xfrm>
              <a:off x="6253397" y="2298753"/>
              <a:ext cx="2627885" cy="147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121630" y="4108723"/>
              <a:ext cx="33792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Sub Part</a:t>
              </a:r>
            </a:p>
            <a:p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초음파센서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처리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Serial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통신 </a:t>
              </a:r>
              <a:r>
                <a:rPr lang="en-US" altLang="ko-KR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Tx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4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</a:t>
            </a:r>
            <a:r>
              <a:rPr lang="en-US" altLang="ko-KR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Part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6142" y="506409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6C3CB-E7FC-A2D9-41DB-941134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52" y="1929980"/>
            <a:ext cx="3200948" cy="41378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92D8-B54F-59DC-7945-C07BE098035A}"/>
              </a:ext>
            </a:extLst>
          </p:cNvPr>
          <p:cNvSpPr/>
          <p:nvPr/>
        </p:nvSpPr>
        <p:spPr>
          <a:xfrm>
            <a:off x="3594102" y="3623734"/>
            <a:ext cx="2971800" cy="1016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1D3485-B18E-D3E5-744C-D626541E40BC}"/>
              </a:ext>
            </a:extLst>
          </p:cNvPr>
          <p:cNvSpPr/>
          <p:nvPr/>
        </p:nvSpPr>
        <p:spPr>
          <a:xfrm>
            <a:off x="4064000" y="3519699"/>
            <a:ext cx="1134533" cy="1016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568DB0-3D6E-B3BF-0571-C65E4AEA6599}"/>
              </a:ext>
            </a:extLst>
          </p:cNvPr>
          <p:cNvSpPr/>
          <p:nvPr/>
        </p:nvSpPr>
        <p:spPr>
          <a:xfrm rot="17502071">
            <a:off x="4908549" y="2973854"/>
            <a:ext cx="1134533" cy="1016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96E999-D6AD-6903-B53C-6D09A6D737C2}"/>
              </a:ext>
            </a:extLst>
          </p:cNvPr>
          <p:cNvGrpSpPr/>
          <p:nvPr/>
        </p:nvGrpSpPr>
        <p:grpSpPr>
          <a:xfrm>
            <a:off x="4347586" y="3804944"/>
            <a:ext cx="3200948" cy="1975167"/>
            <a:chOff x="286666" y="1315233"/>
            <a:chExt cx="4243704" cy="2460288"/>
          </a:xfrm>
        </p:grpSpPr>
        <p:pic>
          <p:nvPicPr>
            <p:cNvPr id="11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CD4A45F0-1AC2-03E7-166D-F1D33799CA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286666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6D37CD-3901-2823-0804-419E21FE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25" y="2037337"/>
              <a:ext cx="3960345" cy="173818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04F69A-1BDC-AB23-A358-4708C66B09ED}"/>
              </a:ext>
            </a:extLst>
          </p:cNvPr>
          <p:cNvSpPr/>
          <p:nvPr/>
        </p:nvSpPr>
        <p:spPr>
          <a:xfrm rot="20632658">
            <a:off x="1371600" y="2585641"/>
            <a:ext cx="45719" cy="878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A6AA16-E1CE-FABC-7830-1235619D54F0}"/>
              </a:ext>
            </a:extLst>
          </p:cNvPr>
          <p:cNvSpPr/>
          <p:nvPr/>
        </p:nvSpPr>
        <p:spPr>
          <a:xfrm>
            <a:off x="5833533" y="5218925"/>
            <a:ext cx="1134534" cy="306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Alert!!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062CC7-D106-7864-6E70-02AD68DD6855}"/>
              </a:ext>
            </a:extLst>
          </p:cNvPr>
          <p:cNvCxnSpPr/>
          <p:nvPr/>
        </p:nvCxnSpPr>
        <p:spPr>
          <a:xfrm>
            <a:off x="2032000" y="2243667"/>
            <a:ext cx="3539067" cy="35289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E10531A-23BC-0D1C-0E91-B4C64FF76532}"/>
              </a:ext>
            </a:extLst>
          </p:cNvPr>
          <p:cNvCxnSpPr>
            <a:endCxn id="14" idx="1"/>
          </p:cNvCxnSpPr>
          <p:nvPr/>
        </p:nvCxnSpPr>
        <p:spPr>
          <a:xfrm flipV="1">
            <a:off x="795867" y="3031002"/>
            <a:ext cx="576632" cy="762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F5EB9F-C535-6BF3-8C9F-2B2785BD482C}"/>
              </a:ext>
            </a:extLst>
          </p:cNvPr>
          <p:cNvSpPr txBox="1"/>
          <p:nvPr/>
        </p:nvSpPr>
        <p:spPr>
          <a:xfrm>
            <a:off x="95730" y="2904063"/>
            <a:ext cx="797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Flex </a:t>
            </a:r>
          </a:p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EA814CE-5B24-3786-19FF-D20E4B40D7FA}"/>
              </a:ext>
            </a:extLst>
          </p:cNvPr>
          <p:cNvCxnSpPr/>
          <p:nvPr/>
        </p:nvCxnSpPr>
        <p:spPr>
          <a:xfrm flipH="1" flipV="1">
            <a:off x="6054926" y="3901677"/>
            <a:ext cx="193474" cy="40337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4DF745-AB00-6325-63ED-B0EA5D4CF11E}"/>
              </a:ext>
            </a:extLst>
          </p:cNvPr>
          <p:cNvCxnSpPr>
            <a:cxnSpLocks/>
          </p:cNvCxnSpPr>
          <p:nvPr/>
        </p:nvCxnSpPr>
        <p:spPr>
          <a:xfrm flipV="1">
            <a:off x="6531987" y="3901677"/>
            <a:ext cx="232880" cy="403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223AB5-791D-4418-D44B-690F59EDE4EE}"/>
              </a:ext>
            </a:extLst>
          </p:cNvPr>
          <p:cNvSpPr txBox="1"/>
          <p:nvPr/>
        </p:nvSpPr>
        <p:spPr>
          <a:xfrm>
            <a:off x="6064994" y="3821891"/>
            <a:ext cx="736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Beep!</a:t>
            </a:r>
            <a:endParaRPr lang="ko-KR" altLang="en-US" sz="1400" dirty="0"/>
          </a:p>
        </p:txBody>
      </p:sp>
      <p:pic>
        <p:nvPicPr>
          <p:cNvPr id="30" name="그림 29" descr="텍스트, 모니터이(가) 표시된 사진&#10;&#10;자동 생성된 설명">
            <a:extLst>
              <a:ext uri="{FF2B5EF4-FFF2-40B4-BE49-F238E27FC236}">
                <a16:creationId xmlns:a16="http://schemas.microsoft.com/office/drawing/2014/main" id="{43B32A22-DA8E-5566-ABB9-1821F8E14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876175" y="2749636"/>
            <a:ext cx="1065419" cy="11098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125A00E-D173-6B2C-A627-2859D41D5C20}"/>
              </a:ext>
            </a:extLst>
          </p:cNvPr>
          <p:cNvSpPr txBox="1"/>
          <p:nvPr/>
        </p:nvSpPr>
        <p:spPr>
          <a:xfrm>
            <a:off x="3021884" y="3107267"/>
            <a:ext cx="79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Alert!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60E1BD-930B-88DD-64D2-711C1502D8E0}"/>
              </a:ext>
            </a:extLst>
          </p:cNvPr>
          <p:cNvGrpSpPr/>
          <p:nvPr/>
        </p:nvGrpSpPr>
        <p:grpSpPr>
          <a:xfrm>
            <a:off x="5213034" y="1631900"/>
            <a:ext cx="1877257" cy="1272163"/>
            <a:chOff x="5121631" y="1315233"/>
            <a:chExt cx="3759651" cy="2460288"/>
          </a:xfrm>
        </p:grpSpPr>
        <p:pic>
          <p:nvPicPr>
            <p:cNvPr id="33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14D74F9F-4A6C-931A-331D-D909FA45A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5121631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디바이스마트,MCU보드/전자키트 &gt; 센서모듈 &gt; 라이다/거리/초음파/라인 &gt; 초음파,SZH,HC-SR04P 3.3V/5V 호환 초음파 거리센서 모듈 [SZH-USBC-004],초음파를 사용하여 거리를 측정할 수 있는 제품 / 기존 HC-SR04 대비 작동 전압의 폭이 넓어진(3V ~ 5V) 버전 / 측정거리 : 2cm ~ 450cm(5V),400cm(3.3V) / 측정 각도 : 15도 이하">
              <a:extLst>
                <a:ext uri="{FF2B5EF4-FFF2-40B4-BE49-F238E27FC236}">
                  <a16:creationId xmlns:a16="http://schemas.microsoft.com/office/drawing/2014/main" id="{EDD6F922-5AA1-3AAA-1C94-570C02B1CB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733" b="84562" l="9845" r="89983">
                          <a14:foregroundMark x1="22280" y1="36866" x2="11572" y2="26498"/>
                          <a14:foregroundMark x1="43696" y1="76498" x2="43523" y2="81567"/>
                          <a14:foregroundMark x1="48014" y1="82488" x2="48014" y2="84562"/>
                          <a14:foregroundMark x1="22971" y1="65668" x2="29706" y2="6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9" b="8732"/>
            <a:stretch/>
          </p:blipFill>
          <p:spPr bwMode="auto">
            <a:xfrm>
              <a:off x="6253397" y="2298753"/>
              <a:ext cx="2627885" cy="147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53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</a:t>
            </a:r>
            <a:r>
              <a:rPr lang="en-US" altLang="ko-KR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Part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6142" y="506409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7" y="1091184"/>
            <a:ext cx="6061566" cy="52967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608165" y="3957240"/>
                <a:ext cx="163826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² = 0.985285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165" y="3957240"/>
                <a:ext cx="1638269" cy="276999"/>
              </a:xfrm>
              <a:prstGeom prst="rect">
                <a:avLst/>
              </a:prstGeom>
              <a:blipFill>
                <a:blip r:embed="rId4"/>
                <a:stretch>
                  <a:fillRect l="-4089" t="-30435" r="-966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3185901" y="4250420"/>
                <a:ext cx="248279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= 0.4795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-144.6579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901" y="4250420"/>
                <a:ext cx="2482796" cy="276999"/>
              </a:xfrm>
              <a:prstGeom prst="rect">
                <a:avLst/>
              </a:prstGeom>
              <a:blipFill>
                <a:blip r:embed="rId5"/>
                <a:stretch>
                  <a:fillRect l="-1966" t="-30435" r="-6143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99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</a:t>
            </a:r>
            <a:r>
              <a:rPr lang="en-US" altLang="ko-KR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Sub Part</a:t>
            </a:r>
            <a:endParaRPr lang="ko-KR" altLang="en-US" sz="3200" b="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6142" y="506409"/>
            <a:ext cx="40290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Forward Head Posture protection system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95AFA2-9071-0768-0940-8924FB9C0F54}"/>
              </a:ext>
            </a:extLst>
          </p:cNvPr>
          <p:cNvGrpSpPr/>
          <p:nvPr/>
        </p:nvGrpSpPr>
        <p:grpSpPr>
          <a:xfrm>
            <a:off x="172579" y="2241989"/>
            <a:ext cx="3558916" cy="2374022"/>
            <a:chOff x="5121631" y="1315233"/>
            <a:chExt cx="3759651" cy="2460288"/>
          </a:xfrm>
        </p:grpSpPr>
        <p:pic>
          <p:nvPicPr>
            <p:cNvPr id="5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2878A759-1B4F-CF0C-08AE-A96EA06069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5121631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디바이스마트,MCU보드/전자키트 &gt; 센서모듈 &gt; 라이다/거리/초음파/라인 &gt; 초음파,SZH,HC-SR04P 3.3V/5V 호환 초음파 거리센서 모듈 [SZH-USBC-004],초음파를 사용하여 거리를 측정할 수 있는 제품 / 기존 HC-SR04 대비 작동 전압의 폭이 넓어진(3V ~ 5V) 버전 / 측정거리 : 2cm ~ 450cm(5V),400cm(3.3V) / 측정 각도 : 15도 이하">
              <a:extLst>
                <a:ext uri="{FF2B5EF4-FFF2-40B4-BE49-F238E27FC236}">
                  <a16:creationId xmlns:a16="http://schemas.microsoft.com/office/drawing/2014/main" id="{10C47D08-704A-4A18-5A2A-1C87FF8ED5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733" b="84562" l="9845" r="89983">
                          <a14:foregroundMark x1="22280" y1="36866" x2="11572" y2="26498"/>
                          <a14:foregroundMark x1="43696" y1="76498" x2="43523" y2="81567"/>
                          <a14:foregroundMark x1="48014" y1="82488" x2="48014" y2="84562"/>
                          <a14:foregroundMark x1="22971" y1="65668" x2="29706" y2="6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9" b="8732"/>
            <a:stretch/>
          </p:blipFill>
          <p:spPr bwMode="auto">
            <a:xfrm>
              <a:off x="6253397" y="2298753"/>
              <a:ext cx="2627885" cy="147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311020-A40D-EDFA-029E-197B29552362}"/>
              </a:ext>
            </a:extLst>
          </p:cNvPr>
          <p:cNvGrpSpPr/>
          <p:nvPr/>
        </p:nvGrpSpPr>
        <p:grpSpPr>
          <a:xfrm>
            <a:off x="5488705" y="2240011"/>
            <a:ext cx="3560400" cy="2376000"/>
            <a:chOff x="286666" y="1315233"/>
            <a:chExt cx="4243704" cy="2460288"/>
          </a:xfrm>
        </p:grpSpPr>
        <p:pic>
          <p:nvPicPr>
            <p:cNvPr id="9" name="Picture 2" descr="디바이스마트,오픈소스/코딩교육 &gt; 아두이노 &gt; 정품보드/쉴드/키트,Arduino,Arduino Mega 2560 (R3),A000067 / 이탈리아 정품 / ATmega2560 기반, 디지털 I/O 54핀 및 아날로그 입력 16핀 / 256KB 메모리 / 동작 전압 : 5V">
              <a:extLst>
                <a:ext uri="{FF2B5EF4-FFF2-40B4-BE49-F238E27FC236}">
                  <a16:creationId xmlns:a16="http://schemas.microsoft.com/office/drawing/2014/main" id="{150D179E-3567-5C9C-5745-564142884A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3" b="19574"/>
            <a:stretch/>
          </p:blipFill>
          <p:spPr bwMode="auto">
            <a:xfrm>
              <a:off x="286666" y="1315233"/>
              <a:ext cx="2263532" cy="144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20E9FF-F4E9-05EF-677A-010C9C45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25" y="2037337"/>
              <a:ext cx="3960345" cy="1738184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1FC877E-E21E-C0CE-6FAA-B487CA2736CC}"/>
              </a:ext>
            </a:extLst>
          </p:cNvPr>
          <p:cNvCxnSpPr>
            <a:cxnSpLocks/>
          </p:cNvCxnSpPr>
          <p:nvPr/>
        </p:nvCxnSpPr>
        <p:spPr>
          <a:xfrm>
            <a:off x="3731495" y="3191023"/>
            <a:ext cx="14755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0A78CD-3AB2-173E-538E-B244615EE4E9}"/>
              </a:ext>
            </a:extLst>
          </p:cNvPr>
          <p:cNvSpPr txBox="1"/>
          <p:nvPr/>
        </p:nvSpPr>
        <p:spPr>
          <a:xfrm>
            <a:off x="990601" y="4817533"/>
            <a:ext cx="199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 board(Slave)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96A0B-5A16-36AE-2F07-87B722C08B61}"/>
              </a:ext>
            </a:extLst>
          </p:cNvPr>
          <p:cNvSpPr txBox="1"/>
          <p:nvPr/>
        </p:nvSpPr>
        <p:spPr>
          <a:xfrm>
            <a:off x="6578900" y="4817533"/>
            <a:ext cx="232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 board(Master)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1DE0BE-539D-CEFE-D382-DF77FFC4CE5E}"/>
              </a:ext>
            </a:extLst>
          </p:cNvPr>
          <p:cNvSpPr txBox="1"/>
          <p:nvPr/>
        </p:nvSpPr>
        <p:spPr>
          <a:xfrm>
            <a:off x="3917374" y="2752710"/>
            <a:ext cx="110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Distance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32254-2652-08C2-516D-C2BC1CFCD350}"/>
              </a:ext>
            </a:extLst>
          </p:cNvPr>
          <p:cNvSpPr txBox="1"/>
          <p:nvPr/>
        </p:nvSpPr>
        <p:spPr>
          <a:xfrm>
            <a:off x="2523541" y="241537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RX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09A674-774F-158D-CA2E-86B7E9696792}"/>
              </a:ext>
            </a:extLst>
          </p:cNvPr>
          <p:cNvSpPr txBox="1"/>
          <p:nvPr/>
        </p:nvSpPr>
        <p:spPr>
          <a:xfrm>
            <a:off x="7742916" y="2415370"/>
            <a:ext cx="55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2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557" y="264333"/>
            <a:ext cx="4531283" cy="584775"/>
          </a:xfrm>
        </p:spPr>
        <p:txBody>
          <a:bodyPr wrap="square">
            <a:noAutofit/>
          </a:bodyPr>
          <a:lstStyle/>
          <a:p>
            <a:r>
              <a:rPr lang="ko-KR" altLang="en-US" sz="3200" b="0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ko-KR" altLang="en-US" sz="3200" b="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 시스템 흐름도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815840" y="503974"/>
            <a:ext cx="3825821" cy="34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System Flow Diagram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9BB1A5AA-74AB-1B59-9433-BA55201EDBA1}"/>
              </a:ext>
            </a:extLst>
          </p:cNvPr>
          <p:cNvSpPr/>
          <p:nvPr/>
        </p:nvSpPr>
        <p:spPr>
          <a:xfrm>
            <a:off x="471028" y="1031422"/>
            <a:ext cx="1632252" cy="49106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7" name="순서도: 데이터 6">
            <a:extLst>
              <a:ext uri="{FF2B5EF4-FFF2-40B4-BE49-F238E27FC236}">
                <a16:creationId xmlns:a16="http://schemas.microsoft.com/office/drawing/2014/main" id="{59C397E4-24B9-624D-5AD1-05563EF26AF5}"/>
              </a:ext>
            </a:extLst>
          </p:cNvPr>
          <p:cNvSpPr/>
          <p:nvPr/>
        </p:nvSpPr>
        <p:spPr>
          <a:xfrm>
            <a:off x="472480" y="2560404"/>
            <a:ext cx="1630800" cy="491067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거리 초기값 설정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B1DE23-6425-0A96-9FFE-1C9230E23E1B}"/>
              </a:ext>
            </a:extLst>
          </p:cNvPr>
          <p:cNvCxnSpPr>
            <a:cxnSpLocks/>
            <a:stCxn id="40" idx="2"/>
            <a:endCxn id="7" idx="1"/>
          </p:cNvCxnSpPr>
          <p:nvPr/>
        </p:nvCxnSpPr>
        <p:spPr>
          <a:xfrm>
            <a:off x="1287880" y="2263598"/>
            <a:ext cx="0" cy="29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04CF008E-7E4B-FDD5-4458-5F2C5A05D76C}"/>
              </a:ext>
            </a:extLst>
          </p:cNvPr>
          <p:cNvSpPr/>
          <p:nvPr/>
        </p:nvSpPr>
        <p:spPr>
          <a:xfrm>
            <a:off x="3532420" y="1239503"/>
            <a:ext cx="1632252" cy="49106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EF5A59-23FF-29E8-3E99-9B73ABCCB6AA}"/>
              </a:ext>
            </a:extLst>
          </p:cNvPr>
          <p:cNvCxnSpPr>
            <a:cxnSpLocks/>
          </p:cNvCxnSpPr>
          <p:nvPr/>
        </p:nvCxnSpPr>
        <p:spPr>
          <a:xfrm>
            <a:off x="4348546" y="1730571"/>
            <a:ext cx="0" cy="282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B380A976-4A72-4179-D8BA-486502994565}"/>
              </a:ext>
            </a:extLst>
          </p:cNvPr>
          <p:cNvSpPr/>
          <p:nvPr/>
        </p:nvSpPr>
        <p:spPr>
          <a:xfrm>
            <a:off x="3532420" y="2786894"/>
            <a:ext cx="1632247" cy="4910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거리 수신</a:t>
            </a: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4551DE57-6971-221D-9FF9-78735177943A}"/>
              </a:ext>
            </a:extLst>
          </p:cNvPr>
          <p:cNvSpPr/>
          <p:nvPr/>
        </p:nvSpPr>
        <p:spPr>
          <a:xfrm>
            <a:off x="3533872" y="2012842"/>
            <a:ext cx="1630800" cy="491067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거리 측정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221623-4AB4-F801-3043-43D859A3ADCA}"/>
              </a:ext>
            </a:extLst>
          </p:cNvPr>
          <p:cNvCxnSpPr>
            <a:cxnSpLocks/>
          </p:cNvCxnSpPr>
          <p:nvPr/>
        </p:nvCxnSpPr>
        <p:spPr>
          <a:xfrm>
            <a:off x="4348546" y="2503909"/>
            <a:ext cx="0" cy="282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1B79635-8098-ABD7-5FF7-92ADE6024680}"/>
              </a:ext>
            </a:extLst>
          </p:cNvPr>
          <p:cNvCxnSpPr>
            <a:cxnSpLocks/>
            <a:stCxn id="18" idx="1"/>
            <a:endCxn id="7" idx="5"/>
          </p:cNvCxnSpPr>
          <p:nvPr/>
        </p:nvCxnSpPr>
        <p:spPr>
          <a:xfrm rot="10800000">
            <a:off x="1940200" y="2805938"/>
            <a:ext cx="1592220" cy="2264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BEA07E8B-5AE2-7954-ACCD-03821A407713}"/>
              </a:ext>
            </a:extLst>
          </p:cNvPr>
          <p:cNvSpPr/>
          <p:nvPr/>
        </p:nvSpPr>
        <p:spPr>
          <a:xfrm>
            <a:off x="472474" y="4138355"/>
            <a:ext cx="1630800" cy="869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각도 초과</a:t>
            </a:r>
            <a:endParaRPr lang="en-US" altLang="ko-KR" sz="1000" dirty="0"/>
          </a:p>
          <a:p>
            <a:pPr algn="ctr"/>
            <a:r>
              <a:rPr lang="en-US" altLang="ko-KR" sz="1000" dirty="0"/>
              <a:t>And</a:t>
            </a:r>
          </a:p>
          <a:p>
            <a:pPr algn="ctr"/>
            <a:r>
              <a:rPr lang="ko-KR" altLang="en-US" sz="1000" dirty="0"/>
              <a:t>거리 초과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0A9A2C69-6B24-AD7C-80A5-27ADD0D5B0DC}"/>
              </a:ext>
            </a:extLst>
          </p:cNvPr>
          <p:cNvSpPr/>
          <p:nvPr/>
        </p:nvSpPr>
        <p:spPr>
          <a:xfrm>
            <a:off x="472480" y="1750376"/>
            <a:ext cx="1630800" cy="51322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버튼 입력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6FF2BD-0336-802A-09C4-121162F3875E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>
          <a:xfrm>
            <a:off x="1287154" y="1522490"/>
            <a:ext cx="726" cy="227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7FBD0E3-C5FA-0813-5064-84D61570CFE5}"/>
              </a:ext>
            </a:extLst>
          </p:cNvPr>
          <p:cNvCxnSpPr>
            <a:stCxn id="40" idx="3"/>
            <a:endCxn id="4" idx="3"/>
          </p:cNvCxnSpPr>
          <p:nvPr/>
        </p:nvCxnSpPr>
        <p:spPr>
          <a:xfrm flipV="1">
            <a:off x="2103280" y="1276956"/>
            <a:ext cx="12700" cy="730031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4C6AF43-1FDD-D4C9-5733-F9680B7D72E1}"/>
              </a:ext>
            </a:extLst>
          </p:cNvPr>
          <p:cNvCxnSpPr>
            <a:stCxn id="38" idx="1"/>
            <a:endCxn id="4" idx="1"/>
          </p:cNvCxnSpPr>
          <p:nvPr/>
        </p:nvCxnSpPr>
        <p:spPr>
          <a:xfrm rot="10800000">
            <a:off x="471028" y="1276956"/>
            <a:ext cx="1446" cy="3296372"/>
          </a:xfrm>
          <a:prstGeom prst="bentConnector3">
            <a:avLst>
              <a:gd name="adj1" fmla="val 15909129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BC08B0A-07BE-3186-A4B4-6D0A5E9D5AA0}"/>
              </a:ext>
            </a:extLst>
          </p:cNvPr>
          <p:cNvCxnSpPr>
            <a:cxnSpLocks/>
          </p:cNvCxnSpPr>
          <p:nvPr/>
        </p:nvCxnSpPr>
        <p:spPr>
          <a:xfrm flipH="1">
            <a:off x="1287874" y="5008301"/>
            <a:ext cx="1452" cy="320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id="{90ED8791-FE1B-060C-4917-3B1F65A54FA8}"/>
              </a:ext>
            </a:extLst>
          </p:cNvPr>
          <p:cNvSpPr/>
          <p:nvPr/>
        </p:nvSpPr>
        <p:spPr>
          <a:xfrm>
            <a:off x="471027" y="5328387"/>
            <a:ext cx="1632247" cy="4910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부저</a:t>
            </a:r>
            <a:r>
              <a:rPr lang="ko-KR" altLang="en-US" sz="1100" dirty="0"/>
              <a:t> 울림</a:t>
            </a:r>
            <a:r>
              <a:rPr lang="en-US" altLang="ko-KR" sz="1100" dirty="0"/>
              <a:t>,</a:t>
            </a:r>
          </a:p>
          <a:p>
            <a:pPr algn="ctr"/>
            <a:r>
              <a:rPr lang="en-US" altLang="ko-KR" sz="1100" dirty="0"/>
              <a:t>Lcd </a:t>
            </a:r>
            <a:r>
              <a:rPr lang="ko-KR" altLang="en-US" sz="1100" dirty="0"/>
              <a:t>출력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/>
              <a:t>스마트폰 텍스트 전송</a:t>
            </a:r>
          </a:p>
        </p:txBody>
      </p:sp>
      <p:sp>
        <p:nvSpPr>
          <p:cNvPr id="63" name="순서도: 데이터 62">
            <a:extLst>
              <a:ext uri="{FF2B5EF4-FFF2-40B4-BE49-F238E27FC236}">
                <a16:creationId xmlns:a16="http://schemas.microsoft.com/office/drawing/2014/main" id="{695074F9-7B52-5D1D-1394-1C0FD7B1D8C0}"/>
              </a:ext>
            </a:extLst>
          </p:cNvPr>
          <p:cNvSpPr/>
          <p:nvPr/>
        </p:nvSpPr>
        <p:spPr>
          <a:xfrm>
            <a:off x="468134" y="3348277"/>
            <a:ext cx="1630800" cy="491067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각도 측정</a:t>
            </a:r>
            <a:r>
              <a:rPr lang="en-US" altLang="ko-KR" sz="1100" dirty="0"/>
              <a:t>,</a:t>
            </a:r>
          </a:p>
          <a:p>
            <a:pPr algn="ctr"/>
            <a:r>
              <a:rPr lang="ko-KR" altLang="en-US" sz="1100" dirty="0"/>
              <a:t>거리 측정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2806BAA-B170-6167-EA35-E1CA41F2A3E6}"/>
              </a:ext>
            </a:extLst>
          </p:cNvPr>
          <p:cNvCxnSpPr>
            <a:cxnSpLocks/>
          </p:cNvCxnSpPr>
          <p:nvPr/>
        </p:nvCxnSpPr>
        <p:spPr>
          <a:xfrm>
            <a:off x="1283534" y="3051471"/>
            <a:ext cx="0" cy="29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24E735-7993-E46E-9BC1-8245A74B2B49}"/>
              </a:ext>
            </a:extLst>
          </p:cNvPr>
          <p:cNvCxnSpPr>
            <a:cxnSpLocks/>
          </p:cNvCxnSpPr>
          <p:nvPr/>
        </p:nvCxnSpPr>
        <p:spPr>
          <a:xfrm>
            <a:off x="1283534" y="3839344"/>
            <a:ext cx="0" cy="29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9072C726-2B7C-49D6-203D-11D1772D7830}"/>
              </a:ext>
            </a:extLst>
          </p:cNvPr>
          <p:cNvCxnSpPr>
            <a:stCxn id="18" idx="2"/>
            <a:endCxn id="63" idx="5"/>
          </p:cNvCxnSpPr>
          <p:nvPr/>
        </p:nvCxnSpPr>
        <p:spPr>
          <a:xfrm rot="5400000">
            <a:off x="2984274" y="2229541"/>
            <a:ext cx="315850" cy="2412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eufGMLZ6f4cdCbhkTB3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YkUTD7qABHdSGfRxOu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VgDfMlUYA4jayhh1HOv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DTBptqZV2uc8jFWqjFc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8pChlaXnULdSmJ4motl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bEfVRAWoJn4JJGiHEPM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YOn956YP6sfx4V7ktu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NU_CSE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U_CSE2018" id="{439E5F79-CFE3-4032-A601-C40681A7A87C}" vid="{10F89F83-683A-40D6-BA90-26E73A59182B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638</Words>
  <Application>Microsoft Office PowerPoint</Application>
  <PresentationFormat>화면 슬라이드 쇼(4:3)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32" baseType="lpstr">
      <vt:lpstr>맑은 고딕</vt:lpstr>
      <vt:lpstr>나눔스퀘어</vt:lpstr>
      <vt:lpstr>Arial Nova</vt:lpstr>
      <vt:lpstr>Candara</vt:lpstr>
      <vt:lpstr>나눔스퀘어 Light</vt:lpstr>
      <vt:lpstr>Wingdings</vt:lpstr>
      <vt:lpstr>Arial</vt:lpstr>
      <vt:lpstr>나눔고딕 Bold</vt:lpstr>
      <vt:lpstr>Calibri</vt:lpstr>
      <vt:lpstr>나눔스퀘어 Bold</vt:lpstr>
      <vt:lpstr>Cooper Black</vt:lpstr>
      <vt:lpstr>나눔명조 ExtraBold</vt:lpstr>
      <vt:lpstr>Times New Roman</vt:lpstr>
      <vt:lpstr>Tahoma</vt:lpstr>
      <vt:lpstr>Cambria Math</vt:lpstr>
      <vt:lpstr>나눔바른고딕</vt:lpstr>
      <vt:lpstr>나눔고딕 ExtraBold</vt:lpstr>
      <vt:lpstr>Calibri Light</vt:lpstr>
      <vt:lpstr>Office 테마</vt:lpstr>
      <vt:lpstr>PNU_CSE2018</vt:lpstr>
      <vt:lpstr>거북목 예방 및 자세 교정 시스템 프로젝트 결과 발표자료</vt:lpstr>
      <vt:lpstr>목차</vt:lpstr>
      <vt:lpstr>프로젝트 개요 및 목표</vt:lpstr>
      <vt:lpstr>프로젝트 팀 구성 및 역할 </vt:lpstr>
      <vt:lpstr>거북목 방지 시스템 구성</vt:lpstr>
      <vt:lpstr>시스템 Main Part</vt:lpstr>
      <vt:lpstr>시스템 Main Part</vt:lpstr>
      <vt:lpstr>시스템 Sub Part</vt:lpstr>
      <vt:lpstr>거북목 방지 시스템 흐름도</vt:lpstr>
      <vt:lpstr>거북목 방지 시스템 이용자 지침서</vt:lpstr>
      <vt:lpstr>참고 문헌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거북목 예방 및 자세 교정 서비스 프로젝트 설계 발표자료(초안)</dc:title>
  <dc:creator>안준영</dc:creator>
  <cp:lastModifiedBy>안준영</cp:lastModifiedBy>
  <cp:revision>91</cp:revision>
  <dcterms:created xsi:type="dcterms:W3CDTF">2022-12-24T18:37:59Z</dcterms:created>
  <dcterms:modified xsi:type="dcterms:W3CDTF">2022-12-25T20:07:26Z</dcterms:modified>
</cp:coreProperties>
</file>